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5143500"/>
  <p:notesSz cx="9144000" cy="5143500"/>
  <p:embeddedFontLst>
    <p:embeddedFont>
      <p:font typeface="RLJFKQ+CenturyGothic-Italic"/>
      <p:regular r:id="rId22"/>
    </p:embeddedFont>
    <p:embeddedFont>
      <p:font typeface="RQIACS+CenturyGothic-Bold"/>
      <p:regular r:id="rId23"/>
    </p:embeddedFont>
    <p:embeddedFont>
      <p:font typeface="NWQPRK+CenturyGothic"/>
      <p:regular r:id="rId24"/>
    </p:embeddedFont>
    <p:embeddedFont>
      <p:font typeface="KTOQVD+ArialMT"/>
      <p:regular r:id="rId2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font" Target="fonts/font1.fntdata" /><Relationship Id="rId23" Type="http://schemas.openxmlformats.org/officeDocument/2006/relationships/font" Target="fonts/font2.fntdata" /><Relationship Id="rId24" Type="http://schemas.openxmlformats.org/officeDocument/2006/relationships/font" Target="fonts/font3.fntdata" /><Relationship Id="rId25" Type="http://schemas.openxmlformats.org/officeDocument/2006/relationships/font" Target="fonts/font4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1669710"/>
            <a:ext cx="2730958" cy="365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7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ffffff"/>
                </a:solidFill>
                <a:latin typeface="RLJFKQ+CenturyGothic-Italic"/>
                <a:cs typeface="RLJFKQ+CenturyGothic-Italic"/>
              </a:rPr>
              <a:t>MyCustomer360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31" y="2065248"/>
            <a:ext cx="3975368" cy="13819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THE</a:t>
            </a: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5</a:t>
            </a: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KEYS</a:t>
            </a:r>
          </a:p>
          <a:p>
            <a:pPr marL="42250" marR="0">
              <a:lnSpc>
                <a:spcPts val="1977"/>
              </a:lnSpc>
              <a:spcBef>
                <a:spcPts val="172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To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World-Class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</a:p>
          <a:p>
            <a:pPr marL="42250" marR="0">
              <a:lnSpc>
                <a:spcPts val="1977"/>
              </a:lnSpc>
              <a:spcBef>
                <a:spcPts val="422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Best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Practices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2291" y="1179135"/>
            <a:ext cx="2535882" cy="11004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MyCustomer360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for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World-Class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80868" y="1639317"/>
            <a:ext cx="2855596" cy="5417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NWQPRK+CenturyGothic"/>
                <a:cs typeface="NWQPRK+CenturyGothic"/>
              </a:rPr>
              <a:t>1.</a:t>
            </a:r>
            <a:r>
              <a:rPr dirty="0" sz="1450" spc="194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introduction</a:t>
            </a:r>
          </a:p>
          <a:p>
            <a:pPr marL="0" marR="0">
              <a:lnSpc>
                <a:spcPts val="1433"/>
              </a:lnSpc>
              <a:spcBef>
                <a:spcPts val="1148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NWQPRK+CenturyGothic"/>
                <a:cs typeface="NWQPRK+CenturyGothic"/>
              </a:rPr>
              <a:t>2.</a:t>
            </a:r>
            <a:r>
              <a:rPr dirty="0" sz="1450" spc="194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Focus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on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your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organization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80868" y="2282445"/>
            <a:ext cx="2936494" cy="4641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ffffff"/>
                </a:solidFill>
                <a:latin typeface="NWQPRK+CenturyGothic"/>
                <a:cs typeface="NWQPRK+CenturyGothic"/>
              </a:rPr>
              <a:t>3.</a:t>
            </a:r>
            <a:r>
              <a:rPr dirty="0" sz="1450" spc="194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program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in</a:t>
            </a:r>
          </a:p>
          <a:p>
            <a:pPr marL="228599" marR="0">
              <a:lnSpc>
                <a:spcPts val="1384"/>
              </a:lnSpc>
              <a:spcBef>
                <a:spcPts val="586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place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or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not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2291" y="2312987"/>
            <a:ext cx="1347341" cy="3445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99942" y="2755384"/>
            <a:ext cx="2953539" cy="4889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1119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Existing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team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–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as</a:t>
            </a:r>
          </a:p>
          <a:p>
            <a:pPr marL="285750" marR="0">
              <a:lnSpc>
                <a:spcPts val="1186"/>
              </a:lnSpc>
              <a:spcBef>
                <a:spcPts val="30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force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multiplier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399942" y="3252208"/>
            <a:ext cx="2439039" cy="4889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1119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No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team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–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MyCustomer360</a:t>
            </a:r>
          </a:p>
          <a:p>
            <a:pPr marL="285750" marR="0">
              <a:lnSpc>
                <a:spcPts val="1186"/>
              </a:lnSpc>
              <a:spcBef>
                <a:spcPts val="30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in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a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box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90032" y="4792339"/>
            <a:ext cx="29366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2291" y="1236378"/>
            <a:ext cx="2535882" cy="11004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MyCustomer360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QuickStart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60580" y="1454152"/>
            <a:ext cx="2696715" cy="9523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7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45-day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Pilot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Program</a:t>
            </a:r>
          </a:p>
          <a:p>
            <a:pPr marL="0" marR="0">
              <a:lnSpc>
                <a:spcPts val="2346"/>
              </a:lnSpc>
              <a:spcBef>
                <a:spcPts val="393"/>
              </a:spcBef>
              <a:spcAft>
                <a:spcPts val="0"/>
              </a:spcAft>
            </a:pPr>
            <a:r>
              <a:rPr dirty="0" sz="21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Rapid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time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to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benefit</a:t>
            </a:r>
          </a:p>
          <a:p>
            <a:pPr marL="0" marR="0">
              <a:lnSpc>
                <a:spcPts val="2346"/>
              </a:lnSpc>
              <a:spcBef>
                <a:spcPts val="185"/>
              </a:spcBef>
              <a:spcAft>
                <a:spcPts val="0"/>
              </a:spcAft>
            </a:pPr>
            <a:r>
              <a:rPr dirty="0" sz="21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Low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investment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0580" y="2392057"/>
            <a:ext cx="2309886" cy="9029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Add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value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through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45</a:t>
            </a:r>
          </a:p>
          <a:p>
            <a:pPr marL="285750" marR="0">
              <a:lnSpc>
                <a:spcPts val="1384"/>
              </a:lnSpc>
              <a:spcBef>
                <a:spcPts val="411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day:</a:t>
            </a:r>
          </a:p>
          <a:p>
            <a:pPr marL="0" marR="0">
              <a:lnSpc>
                <a:spcPts val="2346"/>
              </a:lnSpc>
              <a:spcBef>
                <a:spcPts val="372"/>
              </a:spcBef>
              <a:spcAft>
                <a:spcPts val="0"/>
              </a:spcAft>
            </a:pPr>
            <a:r>
              <a:rPr dirty="0" sz="21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Goal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Setting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10134" y="3286467"/>
            <a:ext cx="2180061" cy="775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Training</a:t>
            </a:r>
          </a:p>
          <a:p>
            <a:pPr marL="0" marR="0">
              <a:lnSpc>
                <a:spcPts val="2010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Initial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outreach</a:t>
            </a:r>
          </a:p>
          <a:p>
            <a:pPr marL="171450" marR="0">
              <a:lnSpc>
                <a:spcPts val="1186"/>
              </a:lnSpc>
              <a:spcBef>
                <a:spcPts val="30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and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engagement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10134" y="4069803"/>
            <a:ext cx="1158067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Assessment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10134" y="4356315"/>
            <a:ext cx="2112425" cy="4889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Option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for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continue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and</a:t>
            </a:r>
          </a:p>
          <a:p>
            <a:pPr marL="171450" marR="0">
              <a:lnSpc>
                <a:spcPts val="1186"/>
              </a:lnSpc>
              <a:spcBef>
                <a:spcPts val="30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NWQPRK+CenturyGothic"/>
                <a:cs typeface="NWQPRK+CenturyGothic"/>
              </a:rPr>
              <a:t>expand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90032" y="4792339"/>
            <a:ext cx="29366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419" y="1189162"/>
            <a:ext cx="2143720" cy="14220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1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RECAP</a:t>
            </a:r>
          </a:p>
          <a:p>
            <a:pPr marL="0" marR="0">
              <a:lnSpc>
                <a:spcPts val="3217"/>
              </a:lnSpc>
              <a:spcBef>
                <a:spcPts val="672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AND</a:t>
            </a:r>
          </a:p>
          <a:p>
            <a:pPr marL="0" marR="0">
              <a:lnSpc>
                <a:spcPts val="3217"/>
              </a:lnSpc>
              <a:spcBef>
                <a:spcPts val="622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SUMMARY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5074" y="1977922"/>
            <a:ext cx="2576583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1119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Why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60824" y="2293582"/>
            <a:ext cx="996342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important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75074" y="2544850"/>
            <a:ext cx="2373357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1119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The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keys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to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world-class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60824" y="2860511"/>
            <a:ext cx="1714050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75074" y="3111778"/>
            <a:ext cx="2995124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1119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How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enables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60824" y="3427438"/>
            <a:ext cx="2706707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world-class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275074" y="3678706"/>
            <a:ext cx="2725005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KTOQVD+ArialMT"/>
                <a:cs typeface="KTOQVD+ArialMT"/>
              </a:rPr>
              <a:t>•</a:t>
            </a:r>
            <a:r>
              <a:rPr dirty="0" sz="1800" spc="1119">
                <a:solidFill>
                  <a:srgbClr val="ffffff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The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Quick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60824" y="3994367"/>
            <a:ext cx="1320721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Start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Program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790032" y="4792339"/>
            <a:ext cx="29366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04789" y="1807373"/>
            <a:ext cx="3154263" cy="17185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41350" marR="0">
              <a:lnSpc>
                <a:spcPts val="6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Q&amp;A</a:t>
            </a:r>
          </a:p>
          <a:p>
            <a:pPr marL="0" marR="0">
              <a:lnSpc>
                <a:spcPts val="6032"/>
              </a:lnSpc>
              <a:spcBef>
                <a:spcPts val="1167"/>
              </a:spcBef>
              <a:spcAft>
                <a:spcPts val="0"/>
              </a:spcAft>
            </a:pPr>
            <a:r>
              <a:rPr dirty="0" sz="6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SESSION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90032" y="4792339"/>
            <a:ext cx="29366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17656" y="378132"/>
            <a:ext cx="3625273" cy="9890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NWQPRK+CenturyGothic"/>
                <a:cs typeface="NWQPRK+CenturyGothic"/>
              </a:rPr>
              <a:t>1.</a:t>
            </a:r>
            <a:r>
              <a:rPr dirty="0" sz="1800" spc="705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Get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the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webinar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recording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and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slide</a:t>
            </a:r>
          </a:p>
          <a:p>
            <a:pPr marL="342900" marR="0">
              <a:lnSpc>
                <a:spcPts val="1384"/>
              </a:lnSpc>
              <a:spcBef>
                <a:spcPts val="409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deck</a:t>
            </a:r>
          </a:p>
          <a:p>
            <a:pPr marL="0" marR="0">
              <a:lnSpc>
                <a:spcPts val="1779"/>
              </a:lnSpc>
              <a:spcBef>
                <a:spcPts val="24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NWQPRK+CenturyGothic"/>
                <a:cs typeface="NWQPRK+CenturyGothic"/>
              </a:rPr>
              <a:t>2.</a:t>
            </a:r>
            <a:r>
              <a:rPr dirty="0" sz="1800" spc="705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Ask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us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about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the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MyCustomer360</a:t>
            </a:r>
          </a:p>
          <a:p>
            <a:pPr marL="342900" marR="0">
              <a:lnSpc>
                <a:spcPts val="1384"/>
              </a:lnSpc>
              <a:spcBef>
                <a:spcPts val="459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QuickStart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17656" y="1359588"/>
            <a:ext cx="3836300" cy="4983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NWQPRK+CenturyGothic"/>
                <a:cs typeface="NWQPRK+CenturyGothic"/>
              </a:rPr>
              <a:t>3.</a:t>
            </a:r>
            <a:r>
              <a:rPr dirty="0" sz="1800" spc="705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Start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the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conversation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about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</a:p>
          <a:p>
            <a:pPr marL="342900" marR="0">
              <a:lnSpc>
                <a:spcPts val="1384"/>
              </a:lnSpc>
              <a:spcBef>
                <a:spcPts val="409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5668" y="1603519"/>
            <a:ext cx="2910594" cy="7102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CONCLUSION</a:t>
            </a:r>
            <a:r>
              <a:rPr dirty="0" sz="24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AND</a:t>
            </a:r>
          </a:p>
          <a:p>
            <a:pPr marL="588962" marR="0">
              <a:lnSpc>
                <a:spcPts val="2412"/>
              </a:lnSpc>
              <a:spcBef>
                <a:spcPts val="467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NEXT</a:t>
            </a:r>
            <a:r>
              <a:rPr dirty="0" sz="24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STEPS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790032" y="4792339"/>
            <a:ext cx="29366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90397" y="406127"/>
            <a:ext cx="3093318" cy="7936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7809" marR="0">
              <a:lnSpc>
                <a:spcPts val="3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Thank</a:t>
            </a:r>
            <a:r>
              <a:rPr dirty="0" sz="36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36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You</a:t>
            </a:r>
          </a:p>
          <a:p>
            <a:pPr marL="0" marR="0">
              <a:lnSpc>
                <a:spcPts val="1779"/>
              </a:lnSpc>
              <a:spcBef>
                <a:spcPts val="5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We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Will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Follow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Up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With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You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4429" y="3184732"/>
            <a:ext cx="1713765" cy="6561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BOB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JURKOWSKI</a:t>
            </a:r>
          </a:p>
          <a:p>
            <a:pPr marL="0" marR="0">
              <a:lnSpc>
                <a:spcPts val="1186"/>
              </a:lnSpc>
              <a:spcBef>
                <a:spcPts val="544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Managing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Partner</a:t>
            </a:r>
          </a:p>
          <a:p>
            <a:pPr marL="0" marR="0">
              <a:lnSpc>
                <a:spcPts val="1186"/>
              </a:lnSpc>
              <a:spcBef>
                <a:spcPts val="591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On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Demand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Advisors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90694" y="3168402"/>
            <a:ext cx="1523753" cy="436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RESHMA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NIGAM</a:t>
            </a:r>
          </a:p>
          <a:p>
            <a:pPr marL="0" marR="0">
              <a:lnSpc>
                <a:spcPts val="1186"/>
              </a:lnSpc>
              <a:spcBef>
                <a:spcPts val="544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Founder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CEO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95859" y="3168401"/>
            <a:ext cx="2548875" cy="87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DALE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MCCONNELL</a:t>
            </a:r>
          </a:p>
          <a:p>
            <a:pPr marL="0" marR="0">
              <a:lnSpc>
                <a:spcPts val="1186"/>
              </a:lnSpc>
              <a:spcBef>
                <a:spcPts val="544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CRO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including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Service</a:t>
            </a:r>
          </a:p>
          <a:p>
            <a:pPr marL="0" marR="0">
              <a:lnSpc>
                <a:spcPts val="1186"/>
              </a:lnSpc>
              <a:spcBef>
                <a:spcPts val="591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/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Markable</a:t>
            </a:r>
          </a:p>
          <a:p>
            <a:pPr marL="0" marR="0">
              <a:lnSpc>
                <a:spcPts val="1186"/>
              </a:lnSpc>
              <a:spcBef>
                <a:spcPts val="541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Solutions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90694" y="3635728"/>
            <a:ext cx="2195612" cy="4082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/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Markable</a:t>
            </a:r>
          </a:p>
          <a:p>
            <a:pPr marL="0" marR="0">
              <a:lnSpc>
                <a:spcPts val="1186"/>
              </a:lnSpc>
              <a:spcBef>
                <a:spcPts val="541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Solutions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4194" y="748208"/>
            <a:ext cx="3727623" cy="229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7312" marR="0">
              <a:lnSpc>
                <a:spcPts val="4825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THANK</a:t>
            </a:r>
            <a:r>
              <a:rPr dirty="0" sz="48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48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YOU</a:t>
            </a:r>
          </a:p>
          <a:p>
            <a:pPr marL="827087" marR="0">
              <a:lnSpc>
                <a:spcPts val="3619"/>
              </a:lnSpc>
              <a:spcBef>
                <a:spcPts val="697"/>
              </a:spcBef>
              <a:spcAft>
                <a:spcPts val="0"/>
              </a:spcAft>
            </a:pPr>
            <a:r>
              <a:rPr dirty="0" sz="36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From</a:t>
            </a:r>
            <a:r>
              <a:rPr dirty="0" sz="36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36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the</a:t>
            </a:r>
          </a:p>
          <a:p>
            <a:pPr marL="0" marR="0">
              <a:lnSpc>
                <a:spcPts val="3619"/>
              </a:lnSpc>
              <a:spcBef>
                <a:spcPts val="750"/>
              </a:spcBef>
              <a:spcAft>
                <a:spcPts val="0"/>
              </a:spcAft>
            </a:pPr>
            <a:r>
              <a:rPr dirty="0" sz="36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MyCustomer360</a:t>
            </a:r>
          </a:p>
          <a:p>
            <a:pPr marL="1114424" marR="0">
              <a:lnSpc>
                <a:spcPts val="3619"/>
              </a:lnSpc>
              <a:spcBef>
                <a:spcPts val="700"/>
              </a:spcBef>
              <a:spcAft>
                <a:spcPts val="0"/>
              </a:spcAft>
            </a:pPr>
            <a:r>
              <a:rPr dirty="0" sz="36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Team!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90032" y="4792339"/>
            <a:ext cx="29366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16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51225" y="406127"/>
            <a:ext cx="2392412" cy="7936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WELCOME</a:t>
            </a:r>
          </a:p>
          <a:p>
            <a:pPr marL="595312" marR="0">
              <a:lnSpc>
                <a:spcPts val="1779"/>
              </a:lnSpc>
              <a:spcBef>
                <a:spcPts val="5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NWQPRK+CenturyGothic"/>
                <a:cs typeface="NWQPRK+CenturyGothic"/>
              </a:rPr>
              <a:t>SPEAKERS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82829" y="3270275"/>
            <a:ext cx="1531200" cy="216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BOB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JURKOWSKI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09094" y="3253945"/>
            <a:ext cx="1523754" cy="216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RESHMA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1400" b="1">
                <a:solidFill>
                  <a:srgbClr val="4c95b8"/>
                </a:solidFill>
                <a:latin typeface="RQIACS+CenturyGothic-Bold"/>
                <a:cs typeface="RQIACS+CenturyGothic-Bold"/>
              </a:rPr>
              <a:t>NIGAM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82829" y="3518145"/>
            <a:ext cx="1492419" cy="188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Managing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Partner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09094" y="3501816"/>
            <a:ext cx="1140125" cy="188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Founder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CEO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82829" y="3737601"/>
            <a:ext cx="1713765" cy="188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On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Demand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Advisors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09094" y="3721272"/>
            <a:ext cx="2195611" cy="4082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MyCustomer360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/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Markable</a:t>
            </a:r>
          </a:p>
          <a:p>
            <a:pPr marL="0" marR="0">
              <a:lnSpc>
                <a:spcPts val="1186"/>
              </a:lnSpc>
              <a:spcBef>
                <a:spcPts val="541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Solutions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9614" y="807056"/>
            <a:ext cx="3215377" cy="7224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vs.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Service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10489" y="939626"/>
            <a:ext cx="2851843" cy="18725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Service</a:t>
            </a:r>
          </a:p>
          <a:p>
            <a:pPr marL="0" marR="0">
              <a:lnSpc>
                <a:spcPts val="2412"/>
              </a:lnSpc>
              <a:spcBef>
                <a:spcPts val="9618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2925" y="2006781"/>
            <a:ext cx="2975846" cy="427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Support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and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service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are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reactive</a:t>
            </a:r>
          </a:p>
          <a:p>
            <a:pPr marL="0" marR="0">
              <a:lnSpc>
                <a:spcPts val="1384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and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sporadic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8566" y="2496624"/>
            <a:ext cx="1988398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Done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on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demand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98566" y="2720652"/>
            <a:ext cx="2427359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Triggered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after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an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issue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8566" y="2944680"/>
            <a:ext cx="2022131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Relationship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repair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2925" y="3444721"/>
            <a:ext cx="3125582" cy="427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Success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is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continual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and</a:t>
            </a:r>
          </a:p>
          <a:p>
            <a:pPr marL="0" marR="0">
              <a:lnSpc>
                <a:spcPts val="1384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proactive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98566" y="3924181"/>
            <a:ext cx="1927070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Done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proactively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98566" y="4148209"/>
            <a:ext cx="2530711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Prevents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issues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98566" y="4372236"/>
            <a:ext cx="2574214" cy="336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100" spc="931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Relationship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000000"/>
                </a:solidFill>
                <a:latin typeface="NWQPRK+CenturyGothic"/>
                <a:cs typeface="NWQPRK+CenturyGothic"/>
              </a:rPr>
              <a:t>optimization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425" y="4952382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76665" y="375770"/>
            <a:ext cx="436909" cy="548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39351" y="816162"/>
            <a:ext cx="3569494" cy="722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Why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Is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Important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38772" y="1795312"/>
            <a:ext cx="2593529" cy="2892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7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COST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MINIMIZATION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57797" y="2324966"/>
            <a:ext cx="2548259" cy="8665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5-7x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more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acquire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vs.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retain</a:t>
            </a:r>
          </a:p>
          <a:p>
            <a:pPr marL="0" marR="0">
              <a:lnSpc>
                <a:spcPts val="2010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5%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higher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retention</a:t>
            </a:r>
          </a:p>
          <a:p>
            <a:pPr marL="0" marR="0">
              <a:lnSpc>
                <a:spcPts val="2010"/>
              </a:lnSpc>
              <a:spcBef>
                <a:spcPts val="245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25-95%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profit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growth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76665" y="375770"/>
            <a:ext cx="436909" cy="548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36741" y="640430"/>
            <a:ext cx="3569494" cy="722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Why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Is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Important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00683" y="1732252"/>
            <a:ext cx="2159473" cy="2892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7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Churn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reduction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21461" y="2171100"/>
            <a:ext cx="3995499" cy="1348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5x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as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likely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repurchase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or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forgive</a:t>
            </a:r>
          </a:p>
          <a:p>
            <a:pPr marL="0" marR="0">
              <a:lnSpc>
                <a:spcPts val="2010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4x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as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likely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refer</a:t>
            </a:r>
          </a:p>
          <a:p>
            <a:pPr marL="0" marR="0">
              <a:lnSpc>
                <a:spcPts val="2010"/>
              </a:lnSpc>
              <a:spcBef>
                <a:spcPts val="245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7x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as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likely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try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a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new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offering</a:t>
            </a:r>
          </a:p>
          <a:p>
            <a:pPr marL="0" marR="0">
              <a:lnSpc>
                <a:spcPts val="2010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Reduce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the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support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workload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-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Success</a:t>
            </a:r>
          </a:p>
          <a:p>
            <a:pPr marL="171450" marR="0">
              <a:lnSpc>
                <a:spcPts val="1186"/>
              </a:lnSpc>
              <a:spcBef>
                <a:spcPts val="302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prevents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issues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76665" y="375770"/>
            <a:ext cx="436909" cy="548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RQIACS+CenturyGothic-Bold"/>
                <a:cs typeface="RQIACS+CenturyGothic-Bold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36741" y="685201"/>
            <a:ext cx="3569494" cy="722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Why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Is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Important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00683" y="1732252"/>
            <a:ext cx="3153152" cy="2892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7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Upsell/Cross-sell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2000">
                <a:solidFill>
                  <a:srgbClr val="ffffff"/>
                </a:solidFill>
                <a:latin typeface="NWQPRK+CenturyGothic"/>
                <a:cs typeface="NWQPRK+CenturyGothic"/>
              </a:rPr>
              <a:t>Platform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17086" y="2181374"/>
            <a:ext cx="3830906" cy="5800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60-70%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success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rate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selling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existing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customers</a:t>
            </a:r>
          </a:p>
          <a:p>
            <a:pPr marL="0" marR="0">
              <a:lnSpc>
                <a:spcPts val="2010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8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800" spc="220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5-20%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success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rate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selling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to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new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595959"/>
                </a:solidFill>
                <a:latin typeface="NWQPRK+CenturyGothic"/>
                <a:cs typeface="NWQPRK+CenturyGothic"/>
              </a:rPr>
              <a:t>customers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97413" y="531998"/>
            <a:ext cx="3897155" cy="722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The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5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Keys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to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World-Class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2925" y="1481263"/>
            <a:ext cx="3148058" cy="427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1.</a:t>
            </a:r>
            <a:r>
              <a:rPr dirty="0" sz="1400" spc="1148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Build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strong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service</a:t>
            </a:r>
          </a:p>
          <a:p>
            <a:pPr marL="342900" marR="0">
              <a:lnSpc>
                <a:spcPts val="1384"/>
              </a:lnSpc>
              <a:spcBef>
                <a:spcPts val="295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team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3180" y="2131093"/>
            <a:ext cx="3867457" cy="409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Only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world-class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personnel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can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provide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best-in</a:t>
            </a:r>
          </a:p>
          <a:p>
            <a:pPr marL="0" marR="0">
              <a:lnSpc>
                <a:spcPts val="1285"/>
              </a:lnSpc>
              <a:spcBef>
                <a:spcPts val="302"/>
              </a:spcBef>
              <a:spcAft>
                <a:spcPts val="0"/>
              </a:spcAft>
            </a:pP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-class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service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2925" y="2821554"/>
            <a:ext cx="2245916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2.</a:t>
            </a:r>
            <a:r>
              <a:rPr dirty="0" sz="1400" spc="1148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Empower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your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team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3180" y="3345896"/>
            <a:ext cx="3370183" cy="201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Training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/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Resources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/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Ownership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Culture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2925" y="3862076"/>
            <a:ext cx="3423520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3.</a:t>
            </a:r>
            <a:r>
              <a:rPr dirty="0" sz="1400" spc="1148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Build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a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strong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onboarding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process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3180" y="4262471"/>
            <a:ext cx="3404036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000" spc="993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Minimizes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support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–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optimizes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success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13180" y="4490309"/>
            <a:ext cx="3549984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2000" spc="993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Integration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between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sales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and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services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26" y="4961816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677" y="526028"/>
            <a:ext cx="3897155" cy="722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The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5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Keys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to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World-Class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2925" y="1587943"/>
            <a:ext cx="2619864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4.</a:t>
            </a:r>
            <a:r>
              <a:rPr dirty="0" sz="1400" spc="1148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Regular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Business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Reviews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5873" y="2193322"/>
            <a:ext cx="3175106" cy="770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Annual,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quarterly,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monthly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reviews</a:t>
            </a:r>
          </a:p>
          <a:p>
            <a:pPr marL="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ABC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Customer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stratification</a:t>
            </a:r>
          </a:p>
          <a:p>
            <a:pPr marL="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Agenda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8753" y="2964732"/>
            <a:ext cx="2666410" cy="631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595959"/>
                </a:solidFill>
                <a:latin typeface="NWQPRK+CenturyGothic"/>
                <a:cs typeface="NWQPRK+CenturyGothic"/>
              </a:rPr>
              <a:t>1.</a:t>
            </a:r>
            <a:r>
              <a:rPr dirty="0" sz="1250" spc="865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Review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customer’s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goals</a:t>
            </a:r>
          </a:p>
          <a:p>
            <a:pPr marL="568756" marR="0">
              <a:lnSpc>
                <a:spcPts val="1186"/>
              </a:lnSpc>
              <a:spcBef>
                <a:spcPts val="45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Pre-call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may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be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necessary</a:t>
            </a:r>
          </a:p>
          <a:p>
            <a:pPr marL="0" marR="0">
              <a:lnSpc>
                <a:spcPts val="1285"/>
              </a:lnSpc>
              <a:spcBef>
                <a:spcPts val="505"/>
              </a:spcBef>
              <a:spcAft>
                <a:spcPts val="0"/>
              </a:spcAft>
            </a:pP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2.</a:t>
            </a:r>
            <a:r>
              <a:rPr dirty="0" sz="1300" spc="734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Review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relationship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88753" y="3618074"/>
            <a:ext cx="3512371" cy="6094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3.</a:t>
            </a:r>
            <a:r>
              <a:rPr dirty="0" sz="1200" spc="328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Align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their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usage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with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their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goals</a:t>
            </a:r>
          </a:p>
          <a:p>
            <a:pPr marL="568756" marR="0">
              <a:lnSpc>
                <a:spcPts val="1186"/>
              </a:lnSpc>
              <a:spcBef>
                <a:spcPts val="41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Expand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value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with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deeper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usage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and</a:t>
            </a:r>
          </a:p>
          <a:p>
            <a:pPr marL="599274" marR="0">
              <a:lnSpc>
                <a:spcPts val="1186"/>
              </a:lnSpc>
              <a:spcBef>
                <a:spcPts val="46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training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8753" y="4244130"/>
            <a:ext cx="2211961" cy="1950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595959"/>
                </a:solidFill>
                <a:latin typeface="NWQPRK+CenturyGothic"/>
                <a:cs typeface="NWQPRK+CenturyGothic"/>
              </a:rPr>
              <a:t>1.</a:t>
            </a:r>
            <a:r>
              <a:rPr dirty="0" sz="1250" spc="1315">
                <a:solidFill>
                  <a:srgbClr val="595959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Review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recent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200">
                <a:solidFill>
                  <a:srgbClr val="000000"/>
                </a:solidFill>
                <a:latin typeface="NWQPRK+CenturyGothic"/>
                <a:cs typeface="NWQPRK+CenturyGothic"/>
              </a:rPr>
              <a:t>updates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26" y="4961816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677" y="526028"/>
            <a:ext cx="3897155" cy="722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The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5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Keys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to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World-Class</a:t>
            </a:r>
          </a:p>
          <a:p>
            <a:pPr marL="0" marR="0">
              <a:lnSpc>
                <a:spcPts val="2412"/>
              </a:lnSpc>
              <a:spcBef>
                <a:spcPts val="563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Customer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RQIACS+CenturyGothic-Bold"/>
                <a:cs typeface="RQIACS+CenturyGothic-Bold"/>
              </a:rPr>
              <a:t>Success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2925" y="1744846"/>
            <a:ext cx="1800548" cy="213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5.</a:t>
            </a:r>
            <a:r>
              <a:rPr dirty="0" sz="1400" spc="1148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Leverage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 </a:t>
            </a:r>
            <a:r>
              <a:rPr dirty="0" sz="1400">
                <a:solidFill>
                  <a:srgbClr val="ffffff"/>
                </a:solidFill>
                <a:latin typeface="NWQPRK+CenturyGothic"/>
                <a:cs typeface="NWQPRK+CenturyGothic"/>
              </a:rPr>
              <a:t>Data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5873" y="2352693"/>
            <a:ext cx="3231341" cy="1681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Define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and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track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key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metrics</a:t>
            </a:r>
          </a:p>
          <a:p>
            <a:pPr marL="18288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600" spc="1244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NPS,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CES,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CSAT</a:t>
            </a:r>
          </a:p>
          <a:p>
            <a:pPr marL="18288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600" spc="1244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Retention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Rate</a:t>
            </a:r>
          </a:p>
          <a:p>
            <a:pPr marL="18288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600" spc="1244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Churn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Rate</a:t>
            </a:r>
          </a:p>
          <a:p>
            <a:pPr marL="0" marR="0">
              <a:lnSpc>
                <a:spcPts val="1793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Use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Data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Driven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Insights</a:t>
            </a:r>
          </a:p>
          <a:p>
            <a:pPr marL="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Measure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your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success</a:t>
            </a:r>
          </a:p>
          <a:p>
            <a:pPr marL="0" marR="0">
              <a:lnSpc>
                <a:spcPts val="1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595959"/>
                </a:solidFill>
                <a:latin typeface="KTOQVD+ArialMT"/>
                <a:cs typeface="KTOQVD+ArialMT"/>
              </a:rPr>
              <a:t>•</a:t>
            </a:r>
            <a:r>
              <a:rPr dirty="0" sz="1950" spc="1026">
                <a:solidFill>
                  <a:srgbClr val="595959"/>
                </a:solidFill>
                <a:latin typeface="KTOQVD+ArialMT"/>
                <a:cs typeface="KTOQVD+ArialMT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Identify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improvement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 </a:t>
            </a:r>
            <a:r>
              <a:rPr dirty="0" sz="1300">
                <a:solidFill>
                  <a:srgbClr val="000000"/>
                </a:solidFill>
                <a:latin typeface="NWQPRK+CenturyGothic"/>
                <a:cs typeface="NWQPRK+CenturyGothic"/>
              </a:rPr>
              <a:t>opportunities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59882" y="4792339"/>
            <a:ext cx="223031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95959"/>
                </a:solidFill>
                <a:latin typeface="KTOQVD+ArialMT"/>
                <a:cs typeface="KTOQVD+ArialMT"/>
              </a:rPr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26" y="4952389"/>
            <a:ext cx="2676533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©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2023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MyCustomer360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Solutions.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All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Rights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 </a:t>
            </a:r>
            <a:r>
              <a:rPr dirty="0" sz="800">
                <a:solidFill>
                  <a:srgbClr val="4b95b9"/>
                </a:solidFill>
                <a:latin typeface="KTOQVD+ArialMT"/>
                <a:cs typeface="KTOQVD+ArialMT"/>
              </a:rPr>
              <a:t>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2023-09-28T07:53:17-05:00</dcterms:modified>
</cp:coreProperties>
</file>